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171977" y="746976"/>
            <a:ext cx="9292639" cy="2176528"/>
          </a:xfrm>
        </p:spPr>
        <p:txBody>
          <a:bodyPr>
            <a:normAutofit/>
          </a:bodyPr>
          <a:lstStyle/>
          <a:p>
            <a:pPr>
              <a:lnSpc>
                <a:spcPct val="120000"/>
              </a:lnSpc>
            </a:pPr>
            <a:r>
              <a:rPr lang="en-US" sz="2600" b="1" dirty="0" smtClean="0"/>
              <a:t> </a:t>
            </a:r>
            <a:r>
              <a:rPr lang="en-US" sz="2000" b="1" dirty="0"/>
              <a:t>Practice Paragraph </a:t>
            </a:r>
            <a:r>
              <a:rPr lang="en-US" sz="2000" b="1" dirty="0" smtClean="0"/>
              <a:t>#1 :</a:t>
            </a:r>
          </a:p>
          <a:p>
            <a:pPr>
              <a:lnSpc>
                <a:spcPct val="120000"/>
              </a:lnSpc>
            </a:pPr>
            <a:r>
              <a:rPr lang="en-US" sz="2000" b="1" dirty="0" smtClean="0"/>
              <a:t>Use the START acronym to head your paper, the topic is:</a:t>
            </a:r>
            <a:r>
              <a:rPr lang="en-US" sz="2000" dirty="0" smtClean="0"/>
              <a:t> </a:t>
            </a:r>
            <a:r>
              <a:rPr lang="en-US" sz="2000" b="1" dirty="0" smtClean="0"/>
              <a:t>Practice Paragraph #1.  Write the following paragraph neatly on a clean sheet of paper. Remember to use the thumb rule to indent the paragraph. Insert punctuation and capital letters if they are needed. Make sure your name is on your paper when you are done!!!!</a:t>
            </a:r>
          </a:p>
          <a:p>
            <a:pPr>
              <a:lnSpc>
                <a:spcPct val="200000"/>
              </a:lnSpc>
            </a:pPr>
            <a:endParaRPr lang="en-US" b="1" dirty="0"/>
          </a:p>
        </p:txBody>
      </p:sp>
      <p:sp>
        <p:nvSpPr>
          <p:cNvPr id="9" name="TextBox 8"/>
          <p:cNvSpPr txBox="1"/>
          <p:nvPr/>
        </p:nvSpPr>
        <p:spPr>
          <a:xfrm>
            <a:off x="1596980" y="2923504"/>
            <a:ext cx="8680361" cy="2308324"/>
          </a:xfrm>
          <a:prstGeom prst="rect">
            <a:avLst/>
          </a:prstGeom>
          <a:noFill/>
        </p:spPr>
        <p:txBody>
          <a:bodyPr wrap="square" rtlCol="0">
            <a:spAutoFit/>
          </a:bodyPr>
          <a:lstStyle/>
          <a:p>
            <a:r>
              <a:rPr lang="en-US" dirty="0">
                <a:latin typeface="Times New Roman" panose="02020603050405020304" pitchFamily="18" charset="0"/>
              </a:rPr>
              <a:t>Writing is a form of </a:t>
            </a:r>
            <a:r>
              <a:rPr lang="en-US" dirty="0" smtClean="0">
                <a:latin typeface="Times New Roman" panose="02020603050405020304" pitchFamily="18" charset="0"/>
              </a:rPr>
              <a:t>expression</a:t>
            </a:r>
            <a:r>
              <a:rPr lang="en-US" dirty="0">
                <a:latin typeface="Times New Roman" panose="02020603050405020304" pitchFamily="18" charset="0"/>
              </a:rPr>
              <a:t>, and neat handwriting is important </a:t>
            </a:r>
            <a:r>
              <a:rPr lang="en-US" dirty="0" smtClean="0">
                <a:latin typeface="Times New Roman" panose="02020603050405020304" pitchFamily="18" charset="0"/>
              </a:rPr>
              <a:t>when writing </a:t>
            </a:r>
            <a:r>
              <a:rPr lang="en-US" dirty="0">
                <a:latin typeface="Times New Roman" panose="02020603050405020304" pitchFamily="18" charset="0"/>
              </a:rPr>
              <a:t>anything that </a:t>
            </a:r>
            <a:r>
              <a:rPr lang="en-US" dirty="0" smtClean="0">
                <a:latin typeface="Times New Roman" panose="02020603050405020304" pitchFamily="18" charset="0"/>
              </a:rPr>
              <a:t>will be </a:t>
            </a:r>
            <a:r>
              <a:rPr lang="en-US" dirty="0">
                <a:latin typeface="Times New Roman" panose="02020603050405020304" pitchFamily="18" charset="0"/>
              </a:rPr>
              <a:t>read by someone </a:t>
            </a:r>
            <a:r>
              <a:rPr lang="en-US" dirty="0" smtClean="0">
                <a:latin typeface="Times New Roman" panose="02020603050405020304" pitchFamily="18" charset="0"/>
              </a:rPr>
              <a:t>else. we </a:t>
            </a:r>
            <a:r>
              <a:rPr lang="en-US" dirty="0">
                <a:latin typeface="Times New Roman" panose="02020603050405020304" pitchFamily="18" charset="0"/>
              </a:rPr>
              <a:t>are often judged by </a:t>
            </a:r>
            <a:r>
              <a:rPr lang="en-US" dirty="0" smtClean="0">
                <a:latin typeface="Times New Roman" panose="02020603050405020304" pitchFamily="18" charset="0"/>
              </a:rPr>
              <a:t>the quality </a:t>
            </a:r>
            <a:r>
              <a:rPr lang="en-US" dirty="0">
                <a:latin typeface="Times New Roman" panose="02020603050405020304" pitchFamily="18" charset="0"/>
              </a:rPr>
              <a:t>of our handwriting, </a:t>
            </a:r>
          </a:p>
          <a:p>
            <a:r>
              <a:rPr lang="en-US" dirty="0">
                <a:latin typeface="Times New Roman" panose="02020603050405020304" pitchFamily="18" charset="0"/>
              </a:rPr>
              <a:t>and when our penmanship </a:t>
            </a:r>
            <a:r>
              <a:rPr lang="en-US" dirty="0" smtClean="0">
                <a:latin typeface="Times New Roman" panose="02020603050405020304" pitchFamily="18" charset="0"/>
              </a:rPr>
              <a:t>is poor </a:t>
            </a:r>
            <a:r>
              <a:rPr lang="en-US" dirty="0">
                <a:latin typeface="Times New Roman" panose="02020603050405020304" pitchFamily="18" charset="0"/>
              </a:rPr>
              <a:t>we appear to </a:t>
            </a:r>
            <a:r>
              <a:rPr lang="en-US" dirty="0" smtClean="0">
                <a:latin typeface="Times New Roman" panose="02020603050405020304" pitchFamily="18" charset="0"/>
              </a:rPr>
              <a:t>be lazy </a:t>
            </a:r>
            <a:r>
              <a:rPr lang="en-US" dirty="0">
                <a:latin typeface="Times New Roman" panose="02020603050405020304" pitchFamily="18" charset="0"/>
              </a:rPr>
              <a:t>or incompetent. </a:t>
            </a:r>
            <a:r>
              <a:rPr lang="en-US" dirty="0" smtClean="0">
                <a:latin typeface="Times New Roman" panose="02020603050405020304" pitchFamily="18" charset="0"/>
              </a:rPr>
              <a:t>good </a:t>
            </a:r>
            <a:r>
              <a:rPr lang="en-US" dirty="0">
                <a:latin typeface="Times New Roman" panose="02020603050405020304" pitchFamily="18" charset="0"/>
              </a:rPr>
              <a:t>handwriting </a:t>
            </a:r>
          </a:p>
          <a:p>
            <a:r>
              <a:rPr lang="en-US" dirty="0">
                <a:latin typeface="Times New Roman" panose="02020603050405020304" pitchFamily="18" charset="0"/>
              </a:rPr>
              <a:t>involves forming letters properly and </a:t>
            </a:r>
            <a:r>
              <a:rPr lang="en-US" dirty="0" smtClean="0">
                <a:latin typeface="Times New Roman" panose="02020603050405020304" pitchFamily="18" charset="0"/>
              </a:rPr>
              <a:t>spacing </a:t>
            </a:r>
            <a:r>
              <a:rPr lang="en-US" dirty="0">
                <a:latin typeface="Times New Roman" panose="02020603050405020304" pitchFamily="18" charset="0"/>
              </a:rPr>
              <a:t>the letters carefully within </a:t>
            </a:r>
            <a:r>
              <a:rPr lang="en-US" dirty="0" smtClean="0">
                <a:latin typeface="Times New Roman" panose="02020603050405020304" pitchFamily="18" charset="0"/>
              </a:rPr>
              <a:t>words </a:t>
            </a:r>
            <a:r>
              <a:rPr lang="en-US" dirty="0">
                <a:latin typeface="Times New Roman" panose="02020603050405020304" pitchFamily="18" charset="0"/>
              </a:rPr>
              <a:t>Letters </a:t>
            </a:r>
            <a:r>
              <a:rPr lang="en-US" dirty="0" smtClean="0">
                <a:latin typeface="Times New Roman" panose="02020603050405020304" pitchFamily="18" charset="0"/>
              </a:rPr>
              <a:t>should not </a:t>
            </a:r>
            <a:r>
              <a:rPr lang="en-US" dirty="0">
                <a:latin typeface="Times New Roman" panose="02020603050405020304" pitchFamily="18" charset="0"/>
              </a:rPr>
              <a:t>be squeezed </a:t>
            </a:r>
            <a:r>
              <a:rPr lang="en-US" dirty="0" smtClean="0">
                <a:latin typeface="Times New Roman" panose="02020603050405020304" pitchFamily="18" charset="0"/>
              </a:rPr>
              <a:t>together</a:t>
            </a:r>
            <a:r>
              <a:rPr lang="en-US" dirty="0">
                <a:latin typeface="Times New Roman" panose="02020603050405020304" pitchFamily="18" charset="0"/>
              </a:rPr>
              <a:t>, but they should not be spread </a:t>
            </a:r>
            <a:r>
              <a:rPr lang="en-US" dirty="0" smtClean="0">
                <a:latin typeface="Times New Roman" panose="02020603050405020304" pitchFamily="18" charset="0"/>
              </a:rPr>
              <a:t>far </a:t>
            </a:r>
            <a:r>
              <a:rPr lang="en-US" dirty="0">
                <a:latin typeface="Times New Roman" panose="02020603050405020304" pitchFamily="18" charset="0"/>
              </a:rPr>
              <a:t>apart, either. </a:t>
            </a:r>
            <a:r>
              <a:rPr lang="en-US" dirty="0" smtClean="0">
                <a:latin typeface="Times New Roman" panose="02020603050405020304" pitchFamily="18" charset="0"/>
              </a:rPr>
              <a:t>it’s </a:t>
            </a:r>
            <a:r>
              <a:rPr lang="en-US" dirty="0">
                <a:latin typeface="Times New Roman" panose="02020603050405020304" pitchFamily="18" charset="0"/>
              </a:rPr>
              <a:t>also important to </a:t>
            </a:r>
            <a:r>
              <a:rPr lang="en-US" dirty="0" smtClean="0">
                <a:latin typeface="Times New Roman" panose="02020603050405020304" pitchFamily="18" charset="0"/>
              </a:rPr>
              <a:t>form </a:t>
            </a:r>
            <a:r>
              <a:rPr lang="en-US" dirty="0">
                <a:latin typeface="Times New Roman" panose="02020603050405020304" pitchFamily="18" charset="0"/>
              </a:rPr>
              <a:t>letters the correct height. </a:t>
            </a:r>
            <a:r>
              <a:rPr lang="en-US" dirty="0" smtClean="0">
                <a:latin typeface="Times New Roman" panose="02020603050405020304" pitchFamily="18" charset="0"/>
              </a:rPr>
              <a:t>capital letters </a:t>
            </a:r>
            <a:r>
              <a:rPr lang="en-US" dirty="0">
                <a:latin typeface="Times New Roman" panose="02020603050405020304" pitchFamily="18" charset="0"/>
              </a:rPr>
              <a:t>should be larger than lower-case </a:t>
            </a:r>
          </a:p>
          <a:p>
            <a:r>
              <a:rPr lang="en-US" dirty="0">
                <a:latin typeface="Times New Roman" panose="02020603050405020304" pitchFamily="18" charset="0"/>
              </a:rPr>
              <a:t>letters. Words need to </a:t>
            </a:r>
            <a:r>
              <a:rPr lang="en-US" dirty="0" smtClean="0">
                <a:latin typeface="Times New Roman" panose="02020603050405020304" pitchFamily="18" charset="0"/>
              </a:rPr>
              <a:t>be separated </a:t>
            </a:r>
            <a:r>
              <a:rPr lang="en-US" dirty="0">
                <a:latin typeface="Times New Roman" panose="02020603050405020304" pitchFamily="18" charset="0"/>
              </a:rPr>
              <a:t>so they don’t run together. </a:t>
            </a:r>
            <a:r>
              <a:rPr lang="en-US" dirty="0" smtClean="0">
                <a:latin typeface="Times New Roman" panose="02020603050405020304" pitchFamily="18" charset="0"/>
              </a:rPr>
              <a:t>when </a:t>
            </a:r>
            <a:r>
              <a:rPr lang="en-US" dirty="0">
                <a:latin typeface="Times New Roman" panose="02020603050405020304" pitchFamily="18" charset="0"/>
              </a:rPr>
              <a:t>a person </a:t>
            </a:r>
            <a:r>
              <a:rPr lang="en-US" dirty="0" smtClean="0">
                <a:latin typeface="Times New Roman" panose="02020603050405020304" pitchFamily="18" charset="0"/>
              </a:rPr>
              <a:t>develops </a:t>
            </a:r>
            <a:r>
              <a:rPr lang="en-US" dirty="0">
                <a:latin typeface="Times New Roman" panose="02020603050405020304" pitchFamily="18" charset="0"/>
              </a:rPr>
              <a:t>good handwriting, he or she </a:t>
            </a:r>
            <a:r>
              <a:rPr lang="en-US" dirty="0" smtClean="0">
                <a:latin typeface="Times New Roman" panose="02020603050405020304" pitchFamily="18" charset="0"/>
              </a:rPr>
              <a:t>can </a:t>
            </a:r>
            <a:r>
              <a:rPr lang="en-US" dirty="0">
                <a:latin typeface="Times New Roman" panose="02020603050405020304" pitchFamily="18" charset="0"/>
              </a:rPr>
              <a:t>be proud of creating quality </a:t>
            </a:r>
            <a:r>
              <a:rPr lang="en-US" dirty="0" smtClean="0">
                <a:latin typeface="Times New Roman" panose="02020603050405020304" pitchFamily="18" charset="0"/>
              </a:rPr>
              <a:t>work </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4001326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7583" y="785612"/>
            <a:ext cx="9955369" cy="1880316"/>
          </a:xfrm>
        </p:spPr>
        <p:txBody>
          <a:bodyPr>
            <a:normAutofit lnSpcReduction="10000"/>
          </a:bodyPr>
          <a:lstStyle/>
          <a:p>
            <a:pPr>
              <a:lnSpc>
                <a:spcPct val="120000"/>
              </a:lnSpc>
            </a:pPr>
            <a:r>
              <a:rPr lang="en-US" sz="2000" b="1" dirty="0"/>
              <a:t> Practice Paragraph </a:t>
            </a:r>
            <a:r>
              <a:rPr lang="en-US" sz="2000" b="1" dirty="0" smtClean="0"/>
              <a:t>#2 :</a:t>
            </a:r>
          </a:p>
          <a:p>
            <a:pPr>
              <a:lnSpc>
                <a:spcPct val="120000"/>
              </a:lnSpc>
            </a:pPr>
            <a:r>
              <a:rPr lang="en-US" sz="2000" b="1" dirty="0" smtClean="0"/>
              <a:t>Use </a:t>
            </a:r>
            <a:r>
              <a:rPr lang="en-US" sz="2000" b="1" dirty="0"/>
              <a:t>the START acronym to head your paper, the topic is:</a:t>
            </a:r>
            <a:r>
              <a:rPr lang="en-US" sz="2000" dirty="0"/>
              <a:t> </a:t>
            </a:r>
            <a:r>
              <a:rPr lang="en-US" sz="2000" b="1" dirty="0"/>
              <a:t>Practice Paragraph </a:t>
            </a:r>
            <a:r>
              <a:rPr lang="en-US" sz="2000" b="1" dirty="0" smtClean="0"/>
              <a:t>#2. Write </a:t>
            </a:r>
            <a:r>
              <a:rPr lang="en-US" sz="2000" b="1" dirty="0"/>
              <a:t>the following paragraph neatly on a clean sheet of paper. Remember to use the thumb rule to indent the paragraph. </a:t>
            </a:r>
            <a:r>
              <a:rPr lang="en-US" sz="2000" b="1" dirty="0">
                <a:solidFill>
                  <a:srgbClr val="F2F2F0"/>
                </a:solidFill>
              </a:rPr>
              <a:t>Insert punctuation and capital letters if they are needed. </a:t>
            </a:r>
            <a:r>
              <a:rPr lang="en-US" sz="2000" b="1" dirty="0" smtClean="0"/>
              <a:t>Make </a:t>
            </a:r>
            <a:r>
              <a:rPr lang="en-US" sz="2000" b="1" dirty="0"/>
              <a:t>sure your name is on your paper when you are done!!!!</a:t>
            </a:r>
          </a:p>
          <a:p>
            <a:pPr algn="l"/>
            <a:endParaRPr lang="en-US" sz="2000" dirty="0"/>
          </a:p>
        </p:txBody>
      </p:sp>
      <p:sp>
        <p:nvSpPr>
          <p:cNvPr id="4" name="TextBox 3"/>
          <p:cNvSpPr txBox="1"/>
          <p:nvPr/>
        </p:nvSpPr>
        <p:spPr>
          <a:xfrm>
            <a:off x="1326524" y="3026534"/>
            <a:ext cx="9607640" cy="1754326"/>
          </a:xfrm>
          <a:prstGeom prst="rect">
            <a:avLst/>
          </a:prstGeom>
          <a:noFill/>
        </p:spPr>
        <p:txBody>
          <a:bodyPr wrap="square" rtlCol="0">
            <a:spAutoFit/>
          </a:bodyPr>
          <a:lstStyle/>
          <a:p>
            <a:r>
              <a:rPr lang="en-US" dirty="0" smtClean="0">
                <a:latin typeface="Arial" panose="020B0604020202020204" pitchFamily="34" charset="0"/>
              </a:rPr>
              <a:t>paragraphs </a:t>
            </a:r>
            <a:r>
              <a:rPr lang="en-US" dirty="0">
                <a:latin typeface="Arial" panose="020B0604020202020204" pitchFamily="34" charset="0"/>
              </a:rPr>
              <a:t>give structure to a piece of </a:t>
            </a:r>
            <a:r>
              <a:rPr lang="en-US" dirty="0" smtClean="0">
                <a:latin typeface="Arial" panose="020B0604020202020204" pitchFamily="34" charset="0"/>
              </a:rPr>
              <a:t>writing They </a:t>
            </a:r>
            <a:r>
              <a:rPr lang="en-US" dirty="0">
                <a:latin typeface="Arial" panose="020B0604020202020204" pitchFamily="34" charset="0"/>
              </a:rPr>
              <a:t>are a way to </a:t>
            </a:r>
            <a:r>
              <a:rPr lang="en-US" dirty="0" smtClean="0">
                <a:latin typeface="Arial" panose="020B0604020202020204" pitchFamily="34" charset="0"/>
              </a:rPr>
              <a:t>organize your </a:t>
            </a:r>
            <a:r>
              <a:rPr lang="en-US" dirty="0">
                <a:latin typeface="Arial" panose="020B0604020202020204" pitchFamily="34" charset="0"/>
              </a:rPr>
              <a:t>thoughts, and to give clarity to your ideas. </a:t>
            </a:r>
            <a:r>
              <a:rPr lang="en-US" dirty="0" smtClean="0">
                <a:latin typeface="Arial" panose="020B0604020202020204" pitchFamily="34" charset="0"/>
              </a:rPr>
              <a:t>It </a:t>
            </a:r>
            <a:r>
              <a:rPr lang="en-US" dirty="0">
                <a:latin typeface="Arial" panose="020B0604020202020204" pitchFamily="34" charset="0"/>
              </a:rPr>
              <a:t>may be helpful to think of </a:t>
            </a:r>
            <a:r>
              <a:rPr lang="en-US" dirty="0" smtClean="0">
                <a:latin typeface="Arial" panose="020B0604020202020204" pitchFamily="34" charset="0"/>
              </a:rPr>
              <a:t>paragraphs </a:t>
            </a:r>
            <a:r>
              <a:rPr lang="en-US" dirty="0">
                <a:latin typeface="Arial" panose="020B0604020202020204" pitchFamily="34" charset="0"/>
              </a:rPr>
              <a:t>as signposts, telling whoever reads </a:t>
            </a:r>
            <a:r>
              <a:rPr lang="en-US" dirty="0" smtClean="0">
                <a:latin typeface="Arial" panose="020B0604020202020204" pitchFamily="34" charset="0"/>
              </a:rPr>
              <a:t>your work </a:t>
            </a:r>
            <a:r>
              <a:rPr lang="en-US" dirty="0">
                <a:latin typeface="Arial" panose="020B0604020202020204" pitchFamily="34" charset="0"/>
              </a:rPr>
              <a:t>where your ideas </a:t>
            </a:r>
            <a:r>
              <a:rPr lang="en-US" dirty="0" smtClean="0">
                <a:latin typeface="Arial" panose="020B0604020202020204" pitchFamily="34" charset="0"/>
              </a:rPr>
              <a:t>are </a:t>
            </a:r>
            <a:r>
              <a:rPr lang="en-US" dirty="0">
                <a:latin typeface="Arial" panose="020B0604020202020204" pitchFamily="34" charset="0"/>
              </a:rPr>
              <a:t>going, and when you are moving on to a </a:t>
            </a:r>
            <a:r>
              <a:rPr lang="en-US" dirty="0" smtClean="0">
                <a:latin typeface="Arial" panose="020B0604020202020204" pitchFamily="34" charset="0"/>
              </a:rPr>
              <a:t>different </a:t>
            </a:r>
            <a:r>
              <a:rPr lang="en-US" dirty="0">
                <a:latin typeface="Arial" panose="020B0604020202020204" pitchFamily="34" charset="0"/>
              </a:rPr>
              <a:t>point. </a:t>
            </a:r>
            <a:r>
              <a:rPr lang="en-US" dirty="0" smtClean="0">
                <a:latin typeface="Arial" panose="020B0604020202020204" pitchFamily="34" charset="0"/>
              </a:rPr>
              <a:t>since </a:t>
            </a:r>
            <a:r>
              <a:rPr lang="en-US" dirty="0">
                <a:latin typeface="Arial" panose="020B0604020202020204" pitchFamily="34" charset="0"/>
              </a:rPr>
              <a:t>paragraphs </a:t>
            </a:r>
            <a:r>
              <a:rPr lang="en-US" dirty="0" smtClean="0">
                <a:latin typeface="Arial" panose="020B0604020202020204" pitchFamily="34" charset="0"/>
              </a:rPr>
              <a:t>are </a:t>
            </a:r>
            <a:r>
              <a:rPr lang="en-US" dirty="0">
                <a:latin typeface="Arial" panose="020B0604020202020204" pitchFamily="34" charset="0"/>
              </a:rPr>
              <a:t>used to explain your argument in stages, it is </a:t>
            </a:r>
          </a:p>
          <a:p>
            <a:r>
              <a:rPr lang="en-US" dirty="0">
                <a:latin typeface="Arial" panose="020B0604020202020204" pitchFamily="34" charset="0"/>
              </a:rPr>
              <a:t>important that you only </a:t>
            </a:r>
            <a:r>
              <a:rPr lang="en-US" dirty="0" smtClean="0">
                <a:latin typeface="Arial" panose="020B0604020202020204" pitchFamily="34" charset="0"/>
              </a:rPr>
              <a:t>express </a:t>
            </a:r>
            <a:r>
              <a:rPr lang="en-US" dirty="0">
                <a:latin typeface="Arial" panose="020B0604020202020204" pitchFamily="34" charset="0"/>
              </a:rPr>
              <a:t>one idea or set of ideas in each paragraph</a:t>
            </a:r>
            <a:r>
              <a:rPr lang="en-US" dirty="0" smtClean="0">
                <a:latin typeface="Arial" panose="020B0604020202020204" pitchFamily="34" charset="0"/>
              </a:rPr>
              <a:t>. if </a:t>
            </a:r>
            <a:r>
              <a:rPr lang="en-US" dirty="0">
                <a:latin typeface="Arial" panose="020B0604020202020204" pitchFamily="34" charset="0"/>
              </a:rPr>
              <a:t>you try to say too </a:t>
            </a:r>
            <a:r>
              <a:rPr lang="en-US" dirty="0" smtClean="0">
                <a:latin typeface="Arial" panose="020B0604020202020204" pitchFamily="34" charset="0"/>
              </a:rPr>
              <a:t>much</a:t>
            </a:r>
            <a:r>
              <a:rPr lang="en-US" dirty="0">
                <a:latin typeface="Arial" panose="020B0604020202020204" pitchFamily="34" charset="0"/>
              </a:rPr>
              <a:t>, your reader will be confused and your </a:t>
            </a:r>
            <a:r>
              <a:rPr lang="en-US" dirty="0" smtClean="0">
                <a:latin typeface="Arial" panose="020B0604020202020204" pitchFamily="34" charset="0"/>
              </a:rPr>
              <a:t>argument </a:t>
            </a:r>
            <a:r>
              <a:rPr lang="en-US" dirty="0">
                <a:latin typeface="Arial" panose="020B0604020202020204" pitchFamily="34" charset="0"/>
              </a:rPr>
              <a:t>will be clouded. </a:t>
            </a:r>
            <a:endParaRPr lang="en-US" dirty="0">
              <a:effectLst/>
              <a:latin typeface="Arial" panose="020B0604020202020204" pitchFamily="34" charset="0"/>
            </a:endParaRPr>
          </a:p>
        </p:txBody>
      </p:sp>
    </p:spTree>
    <p:extLst>
      <p:ext uri="{BB962C8B-B14F-4D97-AF65-F5344CB8AC3E}">
        <p14:creationId xmlns:p14="http://schemas.microsoft.com/office/powerpoint/2010/main" val="41641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TM10001105[[fn=Crop]]</Template>
  <TotalTime>424</TotalTime>
  <Words>372</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Franklin Gothic Book</vt:lpstr>
      <vt:lpstr>Times New Roman</vt:lpstr>
      <vt:lpstr>Crop</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is a form of expressi on, and neat handwriting is important when  writing anything that will  be read by someone else.  We are often judged by the  quality of our handwriting,  and when our penmanship is poor we appear to be  lazy or incompetent.</dc:title>
  <dc:creator>JaNelle Porter</dc:creator>
  <cp:lastModifiedBy>JaNelle Porter</cp:lastModifiedBy>
  <cp:revision>7</cp:revision>
  <dcterms:created xsi:type="dcterms:W3CDTF">2016-01-01T23:12:44Z</dcterms:created>
  <dcterms:modified xsi:type="dcterms:W3CDTF">2016-01-02T06:17:25Z</dcterms:modified>
</cp:coreProperties>
</file>