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0"/>
  </p:notesMasterIdLst>
  <p:handoutMasterIdLst>
    <p:handoutMasterId r:id="rId11"/>
  </p:handoutMasterIdLst>
  <p:sldIdLst>
    <p:sldId id="264" r:id="rId3"/>
    <p:sldId id="276" r:id="rId4"/>
    <p:sldId id="268" r:id="rId5"/>
    <p:sldId id="269" r:id="rId6"/>
    <p:sldId id="270" r:id="rId7"/>
    <p:sldId id="280" r:id="rId8"/>
    <p:sldId id="274"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p:scale>
          <a:sx n="80" d="100"/>
          <a:sy n="80" d="100"/>
        </p:scale>
        <p:origin x="378" y="-13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10/17/2015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10/17/2015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10/17/2015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10/17/2015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10/17/2015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10/17/2015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10/17/2015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10/17/2015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10/17/2015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10/17/2015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Close Reading </a:t>
            </a:r>
            <a:endParaRPr lang="en-US" dirty="0"/>
          </a:p>
        </p:txBody>
      </p:sp>
      <p:sp>
        <p:nvSpPr>
          <p:cNvPr id="3" name="Subtitle 2"/>
          <p:cNvSpPr>
            <a:spLocks noGrp="1"/>
          </p:cNvSpPr>
          <p:nvPr>
            <p:ph type="subTitle" idx="1"/>
          </p:nvPr>
        </p:nvSpPr>
        <p:spPr/>
        <p:txBody>
          <a:bodyPr/>
          <a:lstStyle/>
          <a:p>
            <a:r>
              <a:rPr lang="en-US" dirty="0" smtClean="0"/>
              <a:t>How to Comprehend a Text</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Five Strategies to Help You Understand the Text Better</a:t>
            </a:r>
            <a:endParaRPr lang="en-US" dirty="0"/>
          </a:p>
        </p:txBody>
      </p:sp>
      <p:sp>
        <p:nvSpPr>
          <p:cNvPr id="14" name="Content Placeholder 13"/>
          <p:cNvSpPr>
            <a:spLocks noGrp="1"/>
          </p:cNvSpPr>
          <p:nvPr>
            <p:ph idx="1"/>
          </p:nvPr>
        </p:nvSpPr>
        <p:spPr/>
        <p:txBody>
          <a:bodyPr>
            <a:noAutofit/>
          </a:bodyPr>
          <a:lstStyle/>
          <a:p>
            <a:pPr marL="457200" indent="-457200">
              <a:buFont typeface="+mj-lt"/>
              <a:buAutoNum type="arabicPeriod"/>
            </a:pPr>
            <a:r>
              <a:rPr lang="en-US" sz="3600" dirty="0" smtClean="0"/>
              <a:t>Number the Paragraphs</a:t>
            </a:r>
          </a:p>
          <a:p>
            <a:pPr marL="457200" indent="-457200">
              <a:buFont typeface="+mj-lt"/>
              <a:buAutoNum type="arabicPeriod"/>
            </a:pPr>
            <a:r>
              <a:rPr lang="en-US" sz="3600" dirty="0" smtClean="0"/>
              <a:t>Chunk the Text</a:t>
            </a:r>
          </a:p>
          <a:p>
            <a:pPr marL="457200" indent="-457200">
              <a:buFont typeface="+mj-lt"/>
              <a:buAutoNum type="arabicPeriod"/>
            </a:pPr>
            <a:r>
              <a:rPr lang="en-US" sz="3600" dirty="0" smtClean="0"/>
              <a:t>Underline and Circle….with a Purpose</a:t>
            </a:r>
          </a:p>
          <a:p>
            <a:pPr marL="457200" indent="-457200">
              <a:buFont typeface="+mj-lt"/>
              <a:buAutoNum type="arabicPeriod"/>
            </a:pPr>
            <a:r>
              <a:rPr lang="en-US" sz="3600" dirty="0" smtClean="0"/>
              <a:t>Left Margin: What is the Author Saying?</a:t>
            </a:r>
          </a:p>
          <a:p>
            <a:pPr marL="457200" indent="-457200">
              <a:buFont typeface="+mj-lt"/>
              <a:buAutoNum type="arabicPeriod"/>
            </a:pPr>
            <a:r>
              <a:rPr lang="en-US" sz="3600" dirty="0" smtClean="0"/>
              <a:t>Right Margin: Dig Deeper into the Text.</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Step One: Number the Paragraphs in the Text</a:t>
            </a:r>
            <a:endParaRPr lang="en-US" sz="3600" dirty="0"/>
          </a:p>
        </p:txBody>
      </p:sp>
      <p:sp>
        <p:nvSpPr>
          <p:cNvPr id="9" name="Text Placeholder 8"/>
          <p:cNvSpPr>
            <a:spLocks noGrp="1"/>
          </p:cNvSpPr>
          <p:nvPr>
            <p:ph type="body" sz="half" idx="2"/>
          </p:nvPr>
        </p:nvSpPr>
        <p:spPr/>
        <p:txBody>
          <a:bodyPr/>
          <a:lstStyle/>
          <a:p>
            <a:r>
              <a:rPr lang="en-US" dirty="0"/>
              <a:t>The Common Core asks students to be able to cite and refer to the text. One simple way to do this is by numbering each paragraph, section or stanza in the left hand margin. </a:t>
            </a: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5812" y="228600"/>
            <a:ext cx="5080793" cy="6426327"/>
          </a:xfr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721" y="1701800"/>
            <a:ext cx="3427491" cy="2946400"/>
          </a:xfrm>
        </p:spPr>
        <p:txBody>
          <a:bodyPr>
            <a:normAutofit/>
          </a:bodyPr>
          <a:lstStyle/>
          <a:p>
            <a:r>
              <a:rPr lang="en-US" sz="2800" dirty="0" smtClean="0"/>
              <a:t>Step Two: Chunk the Text</a:t>
            </a:r>
            <a:endParaRPr lang="en-US" sz="2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9300" y="482600"/>
            <a:ext cx="5104638" cy="5892800"/>
          </a:xfrm>
        </p:spPr>
      </p:pic>
      <p:sp>
        <p:nvSpPr>
          <p:cNvPr id="5" name="Text Placeholder 4"/>
          <p:cNvSpPr>
            <a:spLocks noGrp="1"/>
          </p:cNvSpPr>
          <p:nvPr>
            <p:ph type="body" sz="half" idx="2"/>
          </p:nvPr>
        </p:nvSpPr>
        <p:spPr/>
        <p:txBody>
          <a:bodyPr>
            <a:normAutofit lnSpcReduction="10000"/>
          </a:bodyPr>
          <a:lstStyle/>
          <a:p>
            <a:r>
              <a:rPr lang="en-US" dirty="0" smtClean="0"/>
              <a:t>Draw </a:t>
            </a:r>
            <a:r>
              <a:rPr lang="en-US" dirty="0"/>
              <a:t>a horizontal line between paragraphs to divide the page into smaller sections. </a:t>
            </a:r>
            <a:r>
              <a:rPr lang="en-US" dirty="0" smtClean="0"/>
              <a:t>Group paragraphs according to their content. Paragraphs that are similar should be grouped together. </a:t>
            </a:r>
            <a:endParaRPr lang="en-US"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Step Three: Underline and Circle….with a Purpose</a:t>
            </a:r>
            <a:endParaRPr lang="en-US" sz="2800" dirty="0"/>
          </a:p>
        </p:txBody>
      </p:sp>
      <p:pic>
        <p:nvPicPr>
          <p:cNvPr id="5" name="Content Placeholder 4"/>
          <p:cNvPicPr>
            <a:picLocks noGrp="1" noChangeAspect="1"/>
          </p:cNvPicPr>
          <p:nvPr>
            <p:ph idx="1"/>
          </p:nvPr>
        </p:nvPicPr>
        <p:blipFill>
          <a:blip r:embed="rId2"/>
          <a:stretch>
            <a:fillRect/>
          </a:stretch>
        </p:blipFill>
        <p:spPr>
          <a:xfrm>
            <a:off x="5321323" y="482600"/>
            <a:ext cx="5100592" cy="5892800"/>
          </a:xfrm>
          <a:prstGeom prst="rect">
            <a:avLst/>
          </a:prstGeom>
        </p:spPr>
      </p:pic>
      <p:sp>
        <p:nvSpPr>
          <p:cNvPr id="4" name="Text Placeholder 3"/>
          <p:cNvSpPr>
            <a:spLocks noGrp="1"/>
          </p:cNvSpPr>
          <p:nvPr>
            <p:ph type="body" sz="half" idx="2"/>
          </p:nvPr>
        </p:nvSpPr>
        <p:spPr/>
        <p:txBody>
          <a:bodyPr>
            <a:noAutofit/>
          </a:bodyPr>
          <a:lstStyle/>
          <a:p>
            <a:r>
              <a:rPr lang="en-US" sz="2000" dirty="0" smtClean="0"/>
              <a:t>Underline claims or belief statements that the author is making. Circle key terms; words that are defined or repeated over in the text.</a:t>
            </a:r>
            <a:endParaRPr lang="en-US" sz="2000" dirty="0"/>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Step Four: Left Margin, What is the Author saying?</a:t>
            </a:r>
            <a:endParaRPr lang="en-US" sz="3600" dirty="0"/>
          </a:p>
        </p:txBody>
      </p:sp>
      <p:pic>
        <p:nvPicPr>
          <p:cNvPr id="8" name="Content Placeholder 7"/>
          <p:cNvPicPr>
            <a:picLocks noGrp="1" noChangeAspect="1"/>
          </p:cNvPicPr>
          <p:nvPr>
            <p:ph idx="1"/>
          </p:nvPr>
        </p:nvPicPr>
        <p:blipFill>
          <a:blip r:embed="rId2"/>
          <a:stretch>
            <a:fillRect/>
          </a:stretch>
        </p:blipFill>
        <p:spPr>
          <a:xfrm>
            <a:off x="5321323" y="482600"/>
            <a:ext cx="5100592" cy="5892800"/>
          </a:xfrm>
          <a:prstGeom prst="rect">
            <a:avLst/>
          </a:prstGeom>
        </p:spPr>
      </p:pic>
      <p:sp>
        <p:nvSpPr>
          <p:cNvPr id="7" name="Text Placeholder 6"/>
          <p:cNvSpPr>
            <a:spLocks noGrp="1"/>
          </p:cNvSpPr>
          <p:nvPr>
            <p:ph type="body" sz="half" idx="2"/>
          </p:nvPr>
        </p:nvSpPr>
        <p:spPr>
          <a:xfrm>
            <a:off x="227012" y="4648200"/>
            <a:ext cx="3503691" cy="2133600"/>
          </a:xfrm>
        </p:spPr>
        <p:txBody>
          <a:bodyPr>
            <a:normAutofit/>
          </a:bodyPr>
          <a:lstStyle/>
          <a:p>
            <a:r>
              <a:rPr lang="en-US" sz="2800" dirty="0" smtClean="0"/>
              <a:t>Summarize each chunk in 10 words or less.</a:t>
            </a:r>
            <a:endParaRPr lang="en-US" sz="2800" dirty="0"/>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Step Five: Right Margin, Dig Deeper into the Text.</a:t>
            </a:r>
            <a:endParaRPr lang="en-US" sz="3600" dirty="0"/>
          </a:p>
        </p:txBody>
      </p:sp>
      <p:pic>
        <p:nvPicPr>
          <p:cNvPr id="8" name="Content Placeholder 7"/>
          <p:cNvPicPr>
            <a:picLocks noGrp="1" noChangeAspect="1"/>
          </p:cNvPicPr>
          <p:nvPr>
            <p:ph idx="1"/>
          </p:nvPr>
        </p:nvPicPr>
        <p:blipFill>
          <a:blip r:embed="rId2"/>
          <a:stretch>
            <a:fillRect/>
          </a:stretch>
        </p:blipFill>
        <p:spPr>
          <a:xfrm>
            <a:off x="5321323" y="482600"/>
            <a:ext cx="5100592" cy="5892800"/>
          </a:xfrm>
          <a:prstGeom prst="rect">
            <a:avLst/>
          </a:prstGeom>
        </p:spPr>
      </p:pic>
      <p:sp>
        <p:nvSpPr>
          <p:cNvPr id="7" name="Text Placeholder 6"/>
          <p:cNvSpPr>
            <a:spLocks noGrp="1"/>
          </p:cNvSpPr>
          <p:nvPr>
            <p:ph type="body" sz="half" idx="2"/>
          </p:nvPr>
        </p:nvSpPr>
        <p:spPr>
          <a:xfrm>
            <a:off x="304721" y="4648200"/>
            <a:ext cx="3351927" cy="2209800"/>
          </a:xfrm>
        </p:spPr>
        <p:txBody>
          <a:bodyPr>
            <a:normAutofit fontScale="77500" lnSpcReduction="20000"/>
          </a:bodyPr>
          <a:lstStyle/>
          <a:p>
            <a:r>
              <a:rPr lang="en-US" sz="2600" dirty="0"/>
              <a:t>For each chunk that you created in the text: </a:t>
            </a:r>
          </a:p>
          <a:p>
            <a:pPr marL="342900" indent="-342900">
              <a:buFont typeface="Arial" panose="020B0604020202020204" pitchFamily="34" charset="0"/>
              <a:buChar char="•"/>
            </a:pPr>
            <a:r>
              <a:rPr lang="en-US" sz="2600" dirty="0"/>
              <a:t>Use a power verb to describe what the author is DOING. (For example: Describing, illustrating, arguing, etc..)</a:t>
            </a:r>
          </a:p>
          <a:p>
            <a:endParaRPr lang="en-US" dirty="0"/>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232</Words>
  <Application>Microsoft Office PowerPoint</Application>
  <PresentationFormat>Custom</PresentationFormat>
  <Paragraphs>19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Books 16x9</vt:lpstr>
      <vt:lpstr>Close Reading </vt:lpstr>
      <vt:lpstr>Five Strategies to Help You Understand the Text Better</vt:lpstr>
      <vt:lpstr>Step One: Number the Paragraphs in the Text</vt:lpstr>
      <vt:lpstr>Step Two: Chunk the Text</vt:lpstr>
      <vt:lpstr>Step Three: Underline and Circle….with a Purpose</vt:lpstr>
      <vt:lpstr>Step Four: Left Margin, What is the Author saying?</vt:lpstr>
      <vt:lpstr>Step Five: Right Margin, Dig Deeper into the Text.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2015-10-17T22:12:25Z</dcterms:created>
  <dcterms:modified xsi:type="dcterms:W3CDTF">2015-10-17T23:34:37Z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